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4CFE53-3470-4C37-B80C-6EABEA19B11D}" type="datetimeFigureOut">
              <a:rPr lang="nl-NL" smtClean="0"/>
              <a:t>21-10-2014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C012B6-DB5B-4437-B8E6-FF26D66BDFEC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xGX3zM0iG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0Cln1DKGI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Infectieleer </a:t>
            </a:r>
            <a:r>
              <a:rPr lang="nl-NL" smtClean="0"/>
              <a:t>en hygiënisch </a:t>
            </a:r>
            <a:r>
              <a:rPr lang="nl-NL" dirty="0" smtClean="0"/>
              <a:t>werken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84632" indent="-457200">
              <a:buFontTx/>
              <a:buChar char="-"/>
            </a:pPr>
            <a:r>
              <a:rPr lang="nl-NL" dirty="0" smtClean="0"/>
              <a:t>Wat zijn micro-organismen</a:t>
            </a:r>
          </a:p>
          <a:p>
            <a:pPr marL="484632" indent="-457200">
              <a:buFontTx/>
              <a:buChar char="-"/>
            </a:pPr>
            <a:r>
              <a:rPr lang="nl-NL" dirty="0" smtClean="0"/>
              <a:t>Invloed van micro-organismen op het lichaam</a:t>
            </a:r>
          </a:p>
          <a:p>
            <a:pPr marL="484632" indent="-457200">
              <a:buFontTx/>
              <a:buChar char="-"/>
            </a:pPr>
            <a:r>
              <a:rPr lang="nl-NL" dirty="0" smtClean="0"/>
              <a:t>Voorschriften voor hygiënisch werken</a:t>
            </a:r>
          </a:p>
          <a:p>
            <a:endParaRPr lang="nl-NL" dirty="0" smtClean="0"/>
          </a:p>
          <a:p>
            <a:pPr marL="484632" indent="-457200">
              <a:buFontTx/>
              <a:buChar char="-"/>
            </a:pPr>
            <a:endParaRPr lang="nl-NL" dirty="0" smtClean="0"/>
          </a:p>
          <a:p>
            <a:pPr marL="484632" indent="-457200">
              <a:buFontTx/>
              <a:buChar char="-"/>
            </a:pP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17032"/>
            <a:ext cx="3096344" cy="2399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6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Infectieziekte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Wanneer het lichaam hierop met ziekteverschijnselen reageert.</a:t>
            </a:r>
          </a:p>
          <a:p>
            <a:endParaRPr lang="nl-NL" dirty="0"/>
          </a:p>
          <a:p>
            <a:r>
              <a:rPr lang="nl-NL" dirty="0" smtClean="0"/>
              <a:t>Voor het ontstaan van infectieziekten moet er sprake zijn van infectiecyclus.</a:t>
            </a:r>
          </a:p>
          <a:p>
            <a:endParaRPr lang="nl-NL" dirty="0"/>
          </a:p>
          <a:p>
            <a:r>
              <a:rPr lang="nl-NL" dirty="0" smtClean="0"/>
              <a:t>De infectiecyclus geeft aan onder welke voorwaarden een infectieziekte kan optreden. </a:t>
            </a:r>
          </a:p>
        </p:txBody>
      </p:sp>
    </p:spTree>
    <p:extLst>
      <p:ext uri="{BB962C8B-B14F-4D97-AF65-F5344CB8AC3E}">
        <p14:creationId xmlns:p14="http://schemas.microsoft.com/office/powerpoint/2010/main" val="190258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Infectiecyclus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1. Er moeten micro-organismen zijn.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2. Er moet een geschikte leefomgeving zijn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3. Ze moeten de leefruimte kunnen verlaten.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4. Ze moeten getransporteerd worden (via lucht, water, voedsel, mens etc. 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5. Nadat ze getransporteerd zijn, moet hun nieuwe leefomgeving een toegangspoort zijn (een wond zijn)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37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Infectie voorkomen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nl-NL" dirty="0"/>
          </a:p>
          <a:p>
            <a:r>
              <a:rPr lang="nl-NL" dirty="0" smtClean="0"/>
              <a:t>Er moet een schakel uit de infectiecyclus verwijderd worden.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7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Ga individueel aan de gang met opdracht 1 van infectieleer (blz. 132).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62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Voorschriften voor hygiënisch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Hygiëne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Belangrijk om hygiënisch te werken zowel voor de zorgvrager als voor je als verzorgende.  </a:t>
            </a:r>
          </a:p>
          <a:p>
            <a:endParaRPr lang="nl-NL" dirty="0"/>
          </a:p>
          <a:p>
            <a:r>
              <a:rPr lang="nl-NL" dirty="0" smtClean="0"/>
              <a:t>Beschermende maatregelen nemen.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Begrip voor de gevoelens en reactie van zorgvrager.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383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 taak als verzorgende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Bewust omgaan met hygiënisch handelen.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Zorgvrager op de hoogte brengen van de desbetreffende hygiënische maatregelen.</a:t>
            </a:r>
          </a:p>
          <a:p>
            <a:pPr marL="82296" indent="0">
              <a:buNone/>
            </a:pPr>
            <a:endParaRPr lang="nl-NL" dirty="0" smtClean="0"/>
          </a:p>
          <a:p>
            <a:r>
              <a:rPr lang="nl-NL" dirty="0" smtClean="0"/>
              <a:t>Besmetting door micro-organismen zoveel mogelijk voorkomen.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77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Besmettingswegen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nl-NL" b="1" dirty="0" smtClean="0">
              <a:solidFill>
                <a:srgbClr val="FF0000"/>
              </a:solidFill>
            </a:endParaRPr>
          </a:p>
          <a:p>
            <a:r>
              <a:rPr lang="nl-NL" b="1" dirty="0" smtClean="0">
                <a:solidFill>
                  <a:srgbClr val="FF0000"/>
                </a:solidFill>
              </a:rPr>
              <a:t>Direct contact</a:t>
            </a:r>
            <a:r>
              <a:rPr lang="nl-NL" dirty="0" smtClean="0"/>
              <a:t>: direct van de bron op iemand anders.</a:t>
            </a:r>
            <a:br>
              <a:rPr lang="nl-NL" dirty="0" smtClean="0"/>
            </a:br>
            <a:r>
              <a:rPr lang="nl-NL" dirty="0" smtClean="0"/>
              <a:t>-via seksueel contact</a:t>
            </a:r>
          </a:p>
          <a:p>
            <a:pPr marL="82296" indent="0">
              <a:buNone/>
            </a:pPr>
            <a:r>
              <a:rPr lang="nl-NL" dirty="0"/>
              <a:t> </a:t>
            </a:r>
            <a:r>
              <a:rPr lang="nl-NL" dirty="0" smtClean="0"/>
              <a:t> - via verwondingen</a:t>
            </a:r>
            <a:br>
              <a:rPr lang="nl-NL" dirty="0" smtClean="0"/>
            </a:br>
            <a:r>
              <a:rPr lang="nl-NL" dirty="0" smtClean="0"/>
              <a:t>   -tijdens geboorte</a:t>
            </a:r>
            <a:br>
              <a:rPr lang="nl-NL" dirty="0" smtClean="0"/>
            </a:br>
            <a:r>
              <a:rPr lang="nl-NL" dirty="0" smtClean="0"/>
              <a:t>   - via </a:t>
            </a:r>
            <a:r>
              <a:rPr lang="nl-NL" dirty="0" err="1" smtClean="0"/>
              <a:t>aerosolen</a:t>
            </a:r>
            <a:r>
              <a:rPr lang="nl-NL" dirty="0" smtClean="0"/>
              <a:t> (druppeltjes en stofdeeltjes): </a:t>
            </a:r>
          </a:p>
          <a:p>
            <a:pPr marL="82296" indent="0">
              <a:buNone/>
            </a:pPr>
            <a:r>
              <a:rPr lang="nl-NL" dirty="0"/>
              <a:t> </a:t>
            </a:r>
            <a:r>
              <a:rPr lang="nl-NL" dirty="0" smtClean="0"/>
              <a:t> - bij hoesten, niezen</a:t>
            </a:r>
          </a:p>
          <a:p>
            <a:pPr marL="82296" indent="0">
              <a:buNone/>
            </a:pPr>
            <a:r>
              <a:rPr lang="nl-NL" dirty="0"/>
              <a:t> </a:t>
            </a:r>
            <a:r>
              <a:rPr lang="nl-NL" dirty="0" smtClean="0"/>
              <a:t> - via bloedbaan en slijmvliezen</a:t>
            </a:r>
          </a:p>
          <a:p>
            <a:pPr marL="82296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rgbClr val="FF0000"/>
                </a:solidFill>
              </a:rPr>
              <a:t>Indirect contact: </a:t>
            </a:r>
            <a:r>
              <a:rPr lang="nl-NL" dirty="0" smtClean="0"/>
              <a:t>wanneer micro-organismen via transportmiddel worden overgebracht </a:t>
            </a:r>
          </a:p>
          <a:p>
            <a:pPr marL="82296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Bijv.: vuile naalden, insecten, voedsel en via de handen</a:t>
            </a:r>
          </a:p>
        </p:txBody>
      </p:sp>
    </p:spTree>
    <p:extLst>
      <p:ext uri="{BB962C8B-B14F-4D97-AF65-F5344CB8AC3E}">
        <p14:creationId xmlns:p14="http://schemas.microsoft.com/office/powerpoint/2010/main" val="712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hlinkClick r:id="rId2"/>
              </a:rPr>
              <a:t>kruisbesmetting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Wanneer iemand wordt besmet met micro-organismen via andere zorgvragers, medewerkers of apparatuur. </a:t>
            </a:r>
          </a:p>
          <a:p>
            <a:pPr marL="82296" indent="0">
              <a:buNone/>
            </a:pPr>
            <a:endParaRPr lang="nl-NL" dirty="0" smtClean="0"/>
          </a:p>
          <a:p>
            <a:r>
              <a:rPr lang="nl-NL" dirty="0" smtClean="0"/>
              <a:t>Als de besmetting infectie tot gevolg is, heet het </a:t>
            </a:r>
            <a:r>
              <a:rPr lang="nl-NL" dirty="0" smtClean="0">
                <a:solidFill>
                  <a:srgbClr val="FF0000"/>
                </a:solidFill>
              </a:rPr>
              <a:t>kruisinfectie. 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Maatregelen om kruisinfectie zoveel mogelijk te voorkomen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Handhygiëne</a:t>
            </a:r>
          </a:p>
          <a:p>
            <a:pPr marL="82296" indent="0">
              <a:buNone/>
            </a:pPr>
            <a:endParaRPr lang="nl-NL" dirty="0" smtClean="0"/>
          </a:p>
          <a:p>
            <a:r>
              <a:rPr lang="nl-NL" dirty="0" smtClean="0"/>
              <a:t>Handreiniging (zonder desinfectie).</a:t>
            </a:r>
          </a:p>
          <a:p>
            <a:pPr marL="82296" indent="0">
              <a:buNone/>
            </a:pPr>
            <a:endParaRPr lang="nl-NL" dirty="0" smtClean="0"/>
          </a:p>
          <a:p>
            <a:r>
              <a:rPr lang="nl-NL" dirty="0" smtClean="0"/>
              <a:t>Desinfectie handen: alcohol (dood meer ziektekiemen).  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Wanneer handen desinfecteren?</a:t>
            </a:r>
          </a:p>
        </p:txBody>
      </p:sp>
    </p:spTree>
    <p:extLst>
      <p:ext uri="{BB962C8B-B14F-4D97-AF65-F5344CB8AC3E}">
        <p14:creationId xmlns:p14="http://schemas.microsoft.com/office/powerpoint/2010/main" val="1305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Persoonlijke hygiëne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nl-NL" dirty="0" smtClean="0"/>
              <a:t>Nagels: kort en schoon. 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Haar is schoon en evt. </a:t>
            </a:r>
            <a:r>
              <a:rPr lang="nl-NL" dirty="0" smtClean="0"/>
              <a:t>opgestoken.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Sieraden verboden tijdens je werk (bron van infectie</a:t>
            </a:r>
            <a:r>
              <a:rPr lang="nl-NL" dirty="0" smtClean="0"/>
              <a:t>).</a:t>
            </a:r>
          </a:p>
          <a:p>
            <a:pPr>
              <a:buFontTx/>
              <a:buChar char="-"/>
            </a:pPr>
            <a:r>
              <a:rPr lang="nl-NL" dirty="0" smtClean="0"/>
              <a:t>Papieren zakdoekjes gebruiken.</a:t>
            </a:r>
          </a:p>
          <a:p>
            <a:pPr>
              <a:buFontTx/>
              <a:buChar char="-"/>
            </a:pPr>
            <a:r>
              <a:rPr lang="nl-NL" dirty="0" smtClean="0"/>
              <a:t>Eten en drinken niet toegestaan bij de leefruimte zorgvrager.</a:t>
            </a:r>
          </a:p>
          <a:p>
            <a:pPr>
              <a:buFontTx/>
              <a:buChar char="-"/>
            </a:pPr>
            <a:r>
              <a:rPr lang="nl-NL" dirty="0" smtClean="0"/>
              <a:t>Schoeisel niet buiten het werk gebruiken en moet goed te reinigen zijn. </a:t>
            </a:r>
          </a:p>
          <a:p>
            <a:pPr>
              <a:buFontTx/>
              <a:buChar char="-"/>
            </a:pPr>
            <a:r>
              <a:rPr lang="nl-NL" dirty="0" smtClean="0"/>
              <a:t>Kleding: iedere dag schone kleding.</a:t>
            </a:r>
          </a:p>
          <a:p>
            <a:pPr>
              <a:buFontTx/>
              <a:buChar char="-"/>
            </a:pPr>
            <a:r>
              <a:rPr lang="nl-NL" dirty="0" smtClean="0"/>
              <a:t>Wondjes dienen afgedekt te worden.</a:t>
            </a:r>
          </a:p>
          <a:p>
            <a:pPr marL="82296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36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gezondheid van de zorgvrager kan verstoord raken door allerlei factoren.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We worden omringd door micro-organismen, van de meeste hebben we geen last van.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9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Materialen en omgeving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Hygiëne nodig voor de omgeving en gebruikte materialen:</a:t>
            </a:r>
          </a:p>
          <a:p>
            <a:pPr marL="82296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Schoonhouden van bedden</a:t>
            </a:r>
          </a:p>
          <a:p>
            <a:pPr>
              <a:buFontTx/>
              <a:buChar char="-"/>
            </a:pPr>
            <a:r>
              <a:rPr lang="nl-NL" dirty="0" smtClean="0"/>
              <a:t>Desinfectie van scharen/pincetten</a:t>
            </a:r>
          </a:p>
          <a:p>
            <a:pPr marL="82296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416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hlinkClick r:id="rId2"/>
              </a:rPr>
              <a:t>MRSA</a:t>
            </a:r>
            <a:r>
              <a:rPr lang="nl-NL" dirty="0" smtClean="0"/>
              <a:t> (</a:t>
            </a:r>
            <a:r>
              <a:rPr lang="nl-NL" dirty="0" err="1" smtClean="0"/>
              <a:t>Metcilline</a:t>
            </a:r>
            <a:r>
              <a:rPr lang="nl-NL" dirty="0" smtClean="0"/>
              <a:t> Resistente staphylococcus aureus).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Is ongevoelig voor de meeste antibiotica, daardoor moeilijk te bestrijden.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Zeer gevaarlijk bij verminderd weerstand.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Direct sprake van isolatie.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Bezoek moet maatregelen nemen: muts  neus/mond masker en handschoenen.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38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Beschermen en beschermd worden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Isolatie soms nodig, zoals bij MRSA</a:t>
            </a:r>
            <a:r>
              <a:rPr lang="nl-NL" smtClean="0"/>
              <a:t>, tuberculose.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77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Voorschriften voor hygiënisch werken blz.: 133 vraag 1 t/m 10.</a:t>
            </a:r>
          </a:p>
          <a:p>
            <a:pPr marL="82296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In groepjes van vier maken en vervolgens dit </a:t>
            </a:r>
            <a:r>
              <a:rPr lang="nl-NL" smtClean="0"/>
              <a:t>aan elkaar presenteren.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10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zijn micro-organismen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Zijn de kleinste levende wezen die bestaan. </a:t>
            </a:r>
          </a:p>
          <a:p>
            <a:pPr marL="82296" indent="0">
              <a:buNone/>
            </a:pPr>
            <a:endParaRPr lang="nl-NL" dirty="0" smtClean="0"/>
          </a:p>
          <a:p>
            <a:r>
              <a:rPr lang="nl-NL" dirty="0"/>
              <a:t>Ze zijn overal: op de vloer, in de lucht, in het water, op de huid en kleding, op werkbanken en apparatuur, maar ook op en in </a:t>
            </a:r>
            <a:r>
              <a:rPr lang="nl-NL" dirty="0" smtClean="0"/>
              <a:t>producten.</a:t>
            </a:r>
          </a:p>
          <a:p>
            <a:endParaRPr lang="nl-NL" dirty="0" smtClean="0"/>
          </a:p>
          <a:p>
            <a:r>
              <a:rPr lang="nl-NL" dirty="0" smtClean="0"/>
              <a:t>Ze kunnen op vier plaatsen ons lichaam binnendringen:</a:t>
            </a:r>
          </a:p>
          <a:p>
            <a:pPr marL="82296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v</a:t>
            </a:r>
            <a:r>
              <a:rPr lang="nl-NL" dirty="0" smtClean="0"/>
              <a:t>ia de luchtwegen.</a:t>
            </a:r>
          </a:p>
          <a:p>
            <a:pPr>
              <a:buFontTx/>
              <a:buChar char="-"/>
            </a:pPr>
            <a:r>
              <a:rPr lang="nl-NL" dirty="0"/>
              <a:t>v</a:t>
            </a:r>
            <a:r>
              <a:rPr lang="nl-NL" dirty="0" smtClean="0"/>
              <a:t>ia de huid en slijmvliezen</a:t>
            </a:r>
          </a:p>
          <a:p>
            <a:pPr>
              <a:buFontTx/>
              <a:buChar char="-"/>
            </a:pPr>
            <a:r>
              <a:rPr lang="nl-NL" dirty="0"/>
              <a:t>v</a:t>
            </a:r>
            <a:r>
              <a:rPr lang="nl-NL" dirty="0" smtClean="0"/>
              <a:t>ia de maagdramkanaal</a:t>
            </a:r>
          </a:p>
          <a:p>
            <a:pPr>
              <a:buFontTx/>
              <a:buChar char="-"/>
            </a:pPr>
            <a:r>
              <a:rPr lang="nl-NL" dirty="0"/>
              <a:t>v</a:t>
            </a:r>
            <a:r>
              <a:rPr lang="nl-NL" dirty="0" smtClean="0"/>
              <a:t>ia het bloed</a:t>
            </a:r>
          </a:p>
          <a:p>
            <a:pPr marL="82296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26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Groepen micro-organismen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Virussen (griepvirus)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Bacteriën (voedselvergiftiging)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Schimmels (voetschimmel)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Protozoa (malaria)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87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Virussen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 kunnen vermeerderen in levende cellen.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Bekende ziekten zijn: kinderziekten, griep, verkoudheid en aids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740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Protozoa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Eencellige micro-organismen</a:t>
            </a:r>
            <a:br>
              <a:rPr lang="nl-NL" dirty="0" smtClean="0"/>
            </a:br>
            <a:endParaRPr lang="nl-NL" dirty="0"/>
          </a:p>
          <a:p>
            <a:r>
              <a:rPr lang="nl-NL" dirty="0" smtClean="0"/>
              <a:t>Malaria en dysenterie zijn voorbeelden van Protozoa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92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Bacteriën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 bestaan duizenden soorten bacteriën, die meestal onschuldig en zelfs nuttig kunnen zijn, anderen zijn heel schadelijk.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Bacteriën zijn de bekendste ziekteverwekkers. 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496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Schimmels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200.000 soorten worden     onderscheiden.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  <a:p>
            <a:r>
              <a:rPr lang="nl-NL" dirty="0"/>
              <a:t>Sommige schimmels zijn producenten van antibiotica.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Veroorzaken schimmelinfectie.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88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Invloed van micro-organismen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Kunnen zowel een nuttige als ziekmakende invloed hebben.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Pathogene micro-organismen hebben een schadelijke invloed.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Ze kunnen het lichaam binnendringen en vermenigvuldig.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74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196</TotalTime>
  <Words>430</Words>
  <Application>Microsoft Office PowerPoint</Application>
  <PresentationFormat>Diavoorstelling (4:3)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7" baseType="lpstr">
      <vt:lpstr>Gill Sans MT</vt:lpstr>
      <vt:lpstr>Verdana</vt:lpstr>
      <vt:lpstr>Wingdings 2</vt:lpstr>
      <vt:lpstr>Zonnewende</vt:lpstr>
      <vt:lpstr>Infectieleer en hygiënisch werken </vt:lpstr>
      <vt:lpstr>Inleiding</vt:lpstr>
      <vt:lpstr>Wat zijn micro-organismen</vt:lpstr>
      <vt:lpstr>Groepen micro-organismen</vt:lpstr>
      <vt:lpstr>Virussen</vt:lpstr>
      <vt:lpstr>Protozoa</vt:lpstr>
      <vt:lpstr>Bacteriën </vt:lpstr>
      <vt:lpstr>Schimmels</vt:lpstr>
      <vt:lpstr>Invloed van micro-organismen</vt:lpstr>
      <vt:lpstr>Infectieziekte</vt:lpstr>
      <vt:lpstr>Infectiecyclus</vt:lpstr>
      <vt:lpstr>Infectie voorkomen  </vt:lpstr>
      <vt:lpstr>Verwerkingsopdracht </vt:lpstr>
      <vt:lpstr>Voorschriften voor hygiënisch werken</vt:lpstr>
      <vt:lpstr>Je taak als verzorgende</vt:lpstr>
      <vt:lpstr>Besmettingswegen</vt:lpstr>
      <vt:lpstr>kruisbesmetting </vt:lpstr>
      <vt:lpstr>Maatregelen om kruisinfectie zoveel mogelijk te voorkomen</vt:lpstr>
      <vt:lpstr>Persoonlijke hygiëne </vt:lpstr>
      <vt:lpstr>Materialen en omgeving</vt:lpstr>
      <vt:lpstr>MRSA (Metcilline Resistente staphylococcus aureus).</vt:lpstr>
      <vt:lpstr>Beschermen en beschermd worden</vt:lpstr>
      <vt:lpstr>Verwerkingsopdrachten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Infectieleer</dc:title>
  <dc:creator>Hoxhaj,G.</dc:creator>
  <cp:lastModifiedBy>gerrie laning</cp:lastModifiedBy>
  <cp:revision>17</cp:revision>
  <dcterms:created xsi:type="dcterms:W3CDTF">2012-09-09T12:47:42Z</dcterms:created>
  <dcterms:modified xsi:type="dcterms:W3CDTF">2014-10-21T16:20:40Z</dcterms:modified>
</cp:coreProperties>
</file>